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5" r:id="rId4"/>
    <p:sldId id="258" r:id="rId5"/>
    <p:sldId id="259" r:id="rId6"/>
    <p:sldId id="260" r:id="rId7"/>
    <p:sldId id="266" r:id="rId8"/>
    <p:sldId id="261" r:id="rId9"/>
    <p:sldId id="262" r:id="rId10"/>
    <p:sldId id="263" r:id="rId11"/>
    <p:sldId id="267" r:id="rId12"/>
    <p:sldId id="264"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582" autoAdjust="0"/>
  </p:normalViewPr>
  <p:slideViewPr>
    <p:cSldViewPr snapToGrid="0">
      <p:cViewPr>
        <p:scale>
          <a:sx n="54" d="100"/>
          <a:sy n="54" d="100"/>
        </p:scale>
        <p:origin x="-132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76931C-F533-444D-9EA4-CA05C6A5266F}" type="datetimeFigureOut">
              <a:rPr lang="en-US" smtClean="0"/>
              <a:t>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26BAA2-DC9D-4E5B-A5D6-B4C2D2F31A47}" type="slidenum">
              <a:rPr lang="en-US" smtClean="0"/>
              <a:t>‹#›</a:t>
            </a:fld>
            <a:endParaRPr lang="en-US"/>
          </a:p>
        </p:txBody>
      </p:sp>
    </p:spTree>
    <p:extLst>
      <p:ext uri="{BB962C8B-B14F-4D97-AF65-F5344CB8AC3E}">
        <p14:creationId xmlns:p14="http://schemas.microsoft.com/office/powerpoint/2010/main" val="3113478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Corrections</a:t>
            </a:r>
            <a:r>
              <a:rPr lang="en-US" baseline="0" dirty="0" smtClean="0"/>
              <a:t> is a term used by the criminal justice systems and the federal state as a replacement for the term penology. In most cases it is used when referring to the network of agencies that act as supervisors for individuals is a state of probation, parole, or rehabilitation. </a:t>
            </a:r>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2</a:t>
            </a:fld>
            <a:endParaRPr lang="en-US"/>
          </a:p>
        </p:txBody>
      </p:sp>
    </p:spTree>
    <p:extLst>
      <p:ext uri="{BB962C8B-B14F-4D97-AF65-F5344CB8AC3E}">
        <p14:creationId xmlns:p14="http://schemas.microsoft.com/office/powerpoint/2010/main" val="3820464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Correctional</a:t>
            </a:r>
            <a:r>
              <a:rPr lang="en-US" baseline="0" dirty="0" smtClean="0"/>
              <a:t> system is basically attained through </a:t>
            </a:r>
            <a:r>
              <a:rPr lang="en-US" dirty="0" smtClean="0"/>
              <a:t>parole, probation, and recidivism. Probation is the supervision period when an offender is usually monitored outside the court after serving for some time in prison. Recidivism is a core concern in the criminal justice that is applied to a person who has relapsed into criminal behavior. </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3</a:t>
            </a:fld>
            <a:endParaRPr lang="en-US"/>
          </a:p>
        </p:txBody>
      </p:sp>
    </p:spTree>
    <p:extLst>
      <p:ext uri="{BB962C8B-B14F-4D97-AF65-F5344CB8AC3E}">
        <p14:creationId xmlns:p14="http://schemas.microsoft.com/office/powerpoint/2010/main" val="3244921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three major models of correctional</a:t>
            </a:r>
            <a:r>
              <a:rPr lang="en-US" baseline="0" dirty="0" smtClean="0"/>
              <a:t> system are </a:t>
            </a:r>
            <a:r>
              <a:rPr lang="en-US" dirty="0" smtClean="0"/>
              <a:t>model, crime control model, and the community control model. </a:t>
            </a:r>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4</a:t>
            </a:fld>
            <a:endParaRPr lang="en-US"/>
          </a:p>
        </p:txBody>
      </p:sp>
    </p:spTree>
    <p:extLst>
      <p:ext uri="{BB962C8B-B14F-4D97-AF65-F5344CB8AC3E}">
        <p14:creationId xmlns:p14="http://schemas.microsoft.com/office/powerpoint/2010/main" val="3461909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difference between prison and jail is that prison is specifically for individuals who are awaiting trial or those held for committing minor crimes while Prison on the other hand describes the confinement place for serious crimes or after being convicted in a court of law.</a:t>
            </a:r>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5</a:t>
            </a:fld>
            <a:endParaRPr lang="en-US"/>
          </a:p>
        </p:txBody>
      </p:sp>
    </p:spTree>
    <p:extLst>
      <p:ext uri="{BB962C8B-B14F-4D97-AF65-F5344CB8AC3E}">
        <p14:creationId xmlns:p14="http://schemas.microsoft.com/office/powerpoint/2010/main" val="1130227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Parole refers to the conditional freedom granted to inmates. The program is designed to offer opportunities for inmates to go back the society as they continue with the transition to become responsible members of society.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6</a:t>
            </a:fld>
            <a:endParaRPr lang="en-US"/>
          </a:p>
        </p:txBody>
      </p:sp>
    </p:spTree>
    <p:extLst>
      <p:ext uri="{BB962C8B-B14F-4D97-AF65-F5344CB8AC3E}">
        <p14:creationId xmlns:p14="http://schemas.microsoft.com/office/powerpoint/2010/main" val="22784021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three</a:t>
            </a:r>
            <a:r>
              <a:rPr lang="en-US" baseline="0" dirty="0" smtClean="0"/>
              <a:t> types of parole are </a:t>
            </a:r>
            <a:r>
              <a:rPr lang="en-US" dirty="0" smtClean="0"/>
              <a:t>discretionary, expiatory, and mandatory parole. Discretionary parole applies to an individual who is eligible for parole.</a:t>
            </a:r>
            <a:r>
              <a:rPr lang="en-US" baseline="0" dirty="0" smtClean="0"/>
              <a:t> </a:t>
            </a:r>
            <a:r>
              <a:rPr lang="en-US" dirty="0" smtClean="0"/>
              <a:t>Mandatory parole is applied when one has stayed in prison for a certain number of years.</a:t>
            </a:r>
            <a:r>
              <a:rPr lang="en-US" baseline="0" dirty="0" smtClean="0"/>
              <a:t> </a:t>
            </a:r>
            <a:r>
              <a:rPr lang="en-US" dirty="0" smtClean="0"/>
              <a:t>Expiatory release on the other hand is applied when one has served their entire jail term. </a:t>
            </a:r>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7</a:t>
            </a:fld>
            <a:endParaRPr lang="en-US"/>
          </a:p>
        </p:txBody>
      </p:sp>
    </p:spTree>
    <p:extLst>
      <p:ext uri="{BB962C8B-B14F-4D97-AF65-F5344CB8AC3E}">
        <p14:creationId xmlns:p14="http://schemas.microsoft.com/office/powerpoint/2010/main" val="34993492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objectives of community correction programs </a:t>
            </a:r>
            <a:r>
              <a:rPr lang="en-US" dirty="0" smtClean="0"/>
              <a:t>include using restorative justice to address the needs of victims, rehabilitation, and using surveillance to prevent criminal behavior. Some</a:t>
            </a:r>
            <a:r>
              <a:rPr lang="en-US" baseline="0" dirty="0" smtClean="0"/>
              <a:t> of the key elements of such programs </a:t>
            </a:r>
            <a:r>
              <a:rPr lang="en-US" dirty="0" smtClean="0"/>
              <a:t>are employment assistance, ensuring public safety, counselling, and educational training.</a:t>
            </a:r>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8</a:t>
            </a:fld>
            <a:endParaRPr lang="en-US"/>
          </a:p>
        </p:txBody>
      </p:sp>
    </p:spTree>
    <p:extLst>
      <p:ext uri="{BB962C8B-B14F-4D97-AF65-F5344CB8AC3E}">
        <p14:creationId xmlns:p14="http://schemas.microsoft.com/office/powerpoint/2010/main" val="1655430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my area,</a:t>
            </a:r>
            <a:r>
              <a:rPr lang="en-US" baseline="0" dirty="0" smtClean="0"/>
              <a:t> the main community correction program used is community work. </a:t>
            </a:r>
            <a:r>
              <a:rPr lang="en-US" dirty="0" smtClean="0"/>
              <a:t>Individuals set free are subjected to compulsory community work with no pay.</a:t>
            </a:r>
            <a:r>
              <a:rPr lang="en-US" baseline="0" dirty="0" smtClean="0"/>
              <a:t> </a:t>
            </a:r>
            <a:r>
              <a:rPr lang="en-US" dirty="0" smtClean="0"/>
              <a:t>They are monitored to see their attitude towards work and other members of the society.</a:t>
            </a:r>
            <a:r>
              <a:rPr lang="en-US" baseline="0" dirty="0" smtClean="0"/>
              <a:t> </a:t>
            </a:r>
            <a:r>
              <a:rPr lang="en-US" dirty="0" smtClean="0"/>
              <a:t>The programs runs for a period of three months to one year depending on the progress of the victim. </a:t>
            </a:r>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9</a:t>
            </a:fld>
            <a:endParaRPr lang="en-US"/>
          </a:p>
        </p:txBody>
      </p:sp>
    </p:spTree>
    <p:extLst>
      <p:ext uri="{BB962C8B-B14F-4D97-AF65-F5344CB8AC3E}">
        <p14:creationId xmlns:p14="http://schemas.microsoft.com/office/powerpoint/2010/main" val="509368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benefits of community</a:t>
            </a:r>
            <a:r>
              <a:rPr lang="en-US" baseline="0" dirty="0" smtClean="0"/>
              <a:t> work include instilling discipline, making the offender to be accepted back in the society and preventing such crimes in the future by making the offender busy. </a:t>
            </a:r>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10</a:t>
            </a:fld>
            <a:endParaRPr lang="en-US"/>
          </a:p>
        </p:txBody>
      </p:sp>
    </p:spTree>
    <p:extLst>
      <p:ext uri="{BB962C8B-B14F-4D97-AF65-F5344CB8AC3E}">
        <p14:creationId xmlns:p14="http://schemas.microsoft.com/office/powerpoint/2010/main" val="2750764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Community correctional systems has proved to be very successful since its inception. Although it has not been evaluated scientifically, by the mere observation, it is evident that a significant number of offenders have transformed positively. </a:t>
            </a:r>
          </a:p>
          <a:p>
            <a:endParaRPr lang="en-US" dirty="0"/>
          </a:p>
        </p:txBody>
      </p:sp>
      <p:sp>
        <p:nvSpPr>
          <p:cNvPr id="4" name="Slide Number Placeholder 3"/>
          <p:cNvSpPr>
            <a:spLocks noGrp="1"/>
          </p:cNvSpPr>
          <p:nvPr>
            <p:ph type="sldNum" sz="quarter" idx="10"/>
          </p:nvPr>
        </p:nvSpPr>
        <p:spPr/>
        <p:txBody>
          <a:bodyPr/>
          <a:lstStyle/>
          <a:p>
            <a:fld id="{D026BAA2-DC9D-4E5B-A5D6-B4C2D2F31A47}" type="slidenum">
              <a:rPr lang="en-US" smtClean="0"/>
              <a:t>11</a:t>
            </a:fld>
            <a:endParaRPr lang="en-US"/>
          </a:p>
        </p:txBody>
      </p:sp>
    </p:spTree>
    <p:extLst>
      <p:ext uri="{BB962C8B-B14F-4D97-AF65-F5344CB8AC3E}">
        <p14:creationId xmlns:p14="http://schemas.microsoft.com/office/powerpoint/2010/main" val="3797570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778485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46897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1674681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C2587E-6EF0-4047-B32D-8B27E0BA1381}"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951934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C2587E-6EF0-4047-B32D-8B27E0BA1381}" type="datetimeFigureOut">
              <a:rPr lang="en-US" smtClean="0"/>
              <a:t>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4127535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7C2587E-6EF0-4047-B32D-8B27E0BA1381}" type="datetimeFigureOut">
              <a:rPr lang="en-US" smtClean="0"/>
              <a:t>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177330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C2587E-6EF0-4047-B32D-8B27E0BA1381}" type="datetimeFigureOut">
              <a:rPr lang="en-US" smtClean="0"/>
              <a:t>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065048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C2587E-6EF0-4047-B32D-8B27E0BA1381}"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98856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C2587E-6EF0-4047-B32D-8B27E0BA1381}" type="datetimeFigureOut">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200338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3145074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8542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3359992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59640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1761611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1620081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C2587E-6EF0-4047-B32D-8B27E0BA1381}" type="datetimeFigureOut">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EC46DC-2C6F-4CFD-8AEF-50A3C698EB5B}" type="slidenum">
              <a:rPr lang="en-US" smtClean="0"/>
              <a:t>‹#›</a:t>
            </a:fld>
            <a:endParaRPr lang="en-US"/>
          </a:p>
        </p:txBody>
      </p:sp>
    </p:spTree>
    <p:extLst>
      <p:ext uri="{BB962C8B-B14F-4D97-AF65-F5344CB8AC3E}">
        <p14:creationId xmlns:p14="http://schemas.microsoft.com/office/powerpoint/2010/main" val="2148754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7C2587E-6EF0-4047-B32D-8B27E0BA1381}" type="datetimeFigureOut">
              <a:rPr lang="en-US" smtClean="0"/>
              <a:t>2/9/2021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7EC46DC-2C6F-4CFD-8AEF-50A3C698EB5B}" type="slidenum">
              <a:rPr lang="en-US" smtClean="0"/>
              <a:t>‹#›</a:t>
            </a:fld>
            <a:endParaRPr lang="en-US"/>
          </a:p>
        </p:txBody>
      </p:sp>
    </p:spTree>
    <p:extLst>
      <p:ext uri="{BB962C8B-B14F-4D97-AF65-F5344CB8AC3E}">
        <p14:creationId xmlns:p14="http://schemas.microsoft.com/office/powerpoint/2010/main" val="2256642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 Corrections System</a:t>
            </a:r>
            <a:endParaRPr lang="en-US" dirty="0"/>
          </a:p>
        </p:txBody>
      </p:sp>
      <p:sp>
        <p:nvSpPr>
          <p:cNvPr id="3" name="Subtitle 2"/>
          <p:cNvSpPr>
            <a:spLocks noGrp="1"/>
          </p:cNvSpPr>
          <p:nvPr>
            <p:ph type="subTitle" idx="1"/>
          </p:nvPr>
        </p:nvSpPr>
        <p:spPr/>
        <p:txBody>
          <a:bodyPr>
            <a:normAutofit/>
          </a:bodyPr>
          <a:lstStyle/>
          <a:p>
            <a:r>
              <a:rPr lang="en-US" sz="2800" dirty="0" smtClean="0"/>
              <a:t>Student’s Name</a:t>
            </a:r>
          </a:p>
          <a:p>
            <a:r>
              <a:rPr lang="en-US" sz="2800" dirty="0" smtClean="0"/>
              <a:t>Institutional Affiliation</a:t>
            </a:r>
            <a:endParaRPr lang="en-US" sz="2800" dirty="0"/>
          </a:p>
        </p:txBody>
      </p:sp>
    </p:spTree>
    <p:extLst>
      <p:ext uri="{BB962C8B-B14F-4D97-AF65-F5344CB8AC3E}">
        <p14:creationId xmlns:p14="http://schemas.microsoft.com/office/powerpoint/2010/main" val="33536299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U.S Correctional System</a:t>
            </a:r>
            <a:endParaRPr lang="en-US" dirty="0"/>
          </a:p>
        </p:txBody>
      </p:sp>
      <p:sp>
        <p:nvSpPr>
          <p:cNvPr id="3" name="Content Placeholder 2"/>
          <p:cNvSpPr>
            <a:spLocks noGrp="1"/>
          </p:cNvSpPr>
          <p:nvPr>
            <p:ph idx="1"/>
          </p:nvPr>
        </p:nvSpPr>
        <p:spPr/>
        <p:txBody>
          <a:bodyPr/>
          <a:lstStyle/>
          <a:p>
            <a:r>
              <a:rPr lang="en-US" dirty="0" smtClean="0"/>
              <a:t>The term “corrections” is mostly used by the criminal justice systems and the Federal state as the replacement for “penology”.</a:t>
            </a:r>
          </a:p>
          <a:p>
            <a:r>
              <a:rPr lang="en-US" dirty="0" smtClean="0"/>
              <a:t>This is common when referring to the network of agencies that act as overseers for individuals in a state of probation, parole, rehabilitation or incarceration.</a:t>
            </a:r>
            <a:endParaRPr lang="en-US" dirty="0"/>
          </a:p>
        </p:txBody>
      </p:sp>
    </p:spTree>
    <p:extLst>
      <p:ext uri="{BB962C8B-B14F-4D97-AF65-F5344CB8AC3E}">
        <p14:creationId xmlns:p14="http://schemas.microsoft.com/office/powerpoint/2010/main" val="3799446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Examples of Correctional Systems</a:t>
            </a:r>
            <a:endParaRPr lang="en-US" dirty="0"/>
          </a:p>
        </p:txBody>
      </p:sp>
      <p:sp>
        <p:nvSpPr>
          <p:cNvPr id="3" name="Content Placeholder 2"/>
          <p:cNvSpPr>
            <a:spLocks noGrp="1"/>
          </p:cNvSpPr>
          <p:nvPr>
            <p:ph idx="1"/>
          </p:nvPr>
        </p:nvSpPr>
        <p:spPr/>
        <p:txBody>
          <a:bodyPr/>
          <a:lstStyle/>
          <a:p>
            <a:r>
              <a:rPr lang="en-US" dirty="0" smtClean="0"/>
              <a:t>The most common examples of correctional systems are parole, probation, and recidivism. </a:t>
            </a:r>
          </a:p>
          <a:p>
            <a:r>
              <a:rPr lang="en-US" dirty="0" smtClean="0"/>
              <a:t>Probation is the supervision period when an offender is usually monitored outside the court after serving for some time in prison. </a:t>
            </a:r>
          </a:p>
          <a:p>
            <a:r>
              <a:rPr lang="en-US" dirty="0" smtClean="0"/>
              <a:t>Recidivism is a core concern in the criminal justice that is applied to a person who has relapsed into criminal behavior. </a:t>
            </a:r>
          </a:p>
          <a:p>
            <a:r>
              <a:rPr lang="en-US" dirty="0" smtClean="0"/>
              <a:t>In most cases it is applied when one receives sanctions for a previous crime. </a:t>
            </a:r>
            <a:endParaRPr lang="en-US" dirty="0"/>
          </a:p>
        </p:txBody>
      </p:sp>
    </p:spTree>
    <p:extLst>
      <p:ext uri="{BB962C8B-B14F-4D97-AF65-F5344CB8AC3E}">
        <p14:creationId xmlns:p14="http://schemas.microsoft.com/office/powerpoint/2010/main" val="1592528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Models of Correctional System</a:t>
            </a:r>
            <a:endParaRPr lang="en-US" dirty="0"/>
          </a:p>
        </p:txBody>
      </p:sp>
      <p:sp>
        <p:nvSpPr>
          <p:cNvPr id="3" name="Content Placeholder 2"/>
          <p:cNvSpPr>
            <a:spLocks noGrp="1"/>
          </p:cNvSpPr>
          <p:nvPr>
            <p:ph idx="1"/>
          </p:nvPr>
        </p:nvSpPr>
        <p:spPr>
          <a:xfrm>
            <a:off x="838199" y="1453662"/>
            <a:ext cx="10908323" cy="5404338"/>
          </a:xfrm>
        </p:spPr>
        <p:txBody>
          <a:bodyPr>
            <a:normAutofit/>
          </a:bodyPr>
          <a:lstStyle/>
          <a:p>
            <a:r>
              <a:rPr lang="en-US" dirty="0" smtClean="0"/>
              <a:t>Correctional system has three major models that have been developed over the years. </a:t>
            </a:r>
          </a:p>
          <a:p>
            <a:r>
              <a:rPr lang="en-US" dirty="0" smtClean="0"/>
              <a:t>They are medical model, crime control model, and the community control model. </a:t>
            </a:r>
          </a:p>
          <a:p>
            <a:r>
              <a:rPr lang="en-US" dirty="0" smtClean="0"/>
              <a:t>The medical model aims at corrections based on the assumption that criminality is influenced by biological, psychological, and social deficiencies that needs to be treated. </a:t>
            </a:r>
          </a:p>
          <a:p>
            <a:r>
              <a:rPr lang="en-US" dirty="0" smtClean="0"/>
              <a:t>Community corrections on the other hand refers to any program that is meant to supervise offenders outside the prison system. It includes parole, probation, and work release programs.</a:t>
            </a:r>
          </a:p>
          <a:p>
            <a:r>
              <a:rPr lang="en-US" dirty="0" smtClean="0"/>
              <a:t>Crime-control model focuses on standardizing processes that are expeditious through uniform punishment for all offenders depending on the severity of the crime. </a:t>
            </a:r>
            <a:endParaRPr lang="en-US" dirty="0"/>
          </a:p>
        </p:txBody>
      </p:sp>
    </p:spTree>
    <p:extLst>
      <p:ext uri="{BB962C8B-B14F-4D97-AF65-F5344CB8AC3E}">
        <p14:creationId xmlns:p14="http://schemas.microsoft.com/office/powerpoint/2010/main" val="1076323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Jail Versus Prison</a:t>
            </a:r>
            <a:endParaRPr lang="en-US" dirty="0"/>
          </a:p>
        </p:txBody>
      </p:sp>
      <p:sp>
        <p:nvSpPr>
          <p:cNvPr id="3" name="Content Placeholder 2"/>
          <p:cNvSpPr>
            <a:spLocks noGrp="1"/>
          </p:cNvSpPr>
          <p:nvPr>
            <p:ph idx="1"/>
          </p:nvPr>
        </p:nvSpPr>
        <p:spPr/>
        <p:txBody>
          <a:bodyPr/>
          <a:lstStyle/>
          <a:p>
            <a:r>
              <a:rPr lang="en-US" dirty="0" smtClean="0"/>
              <a:t>Prison is a place where law breakers are usually confined while jail is defined as a confinement place for individuals held in lawful custody. </a:t>
            </a:r>
          </a:p>
          <a:p>
            <a:r>
              <a:rPr lang="en-US" dirty="0" smtClean="0"/>
              <a:t>Jail is specifically for individuals who are awaiting trial or those held for committing minor crimes.</a:t>
            </a:r>
          </a:p>
          <a:p>
            <a:r>
              <a:rPr lang="en-US" dirty="0" smtClean="0"/>
              <a:t>Prison on the other hand describes the confinement place for serious crimes or after being convicted in a court of law.</a:t>
            </a:r>
          </a:p>
          <a:p>
            <a:r>
              <a:rPr lang="en-US" dirty="0" smtClean="0"/>
              <a:t>A good example of jailing is when one has stolen petty things while prison can be for a person convicted of murder. </a:t>
            </a:r>
            <a:endParaRPr lang="en-US" dirty="0"/>
          </a:p>
        </p:txBody>
      </p:sp>
    </p:spTree>
    <p:extLst>
      <p:ext uri="{BB962C8B-B14F-4D97-AF65-F5344CB8AC3E}">
        <p14:creationId xmlns:p14="http://schemas.microsoft.com/office/powerpoint/2010/main" val="440703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Parole </a:t>
            </a:r>
            <a:endParaRPr lang="en-US" dirty="0"/>
          </a:p>
        </p:txBody>
      </p:sp>
      <p:sp>
        <p:nvSpPr>
          <p:cNvPr id="3" name="Content Placeholder 2"/>
          <p:cNvSpPr>
            <a:spLocks noGrp="1"/>
          </p:cNvSpPr>
          <p:nvPr>
            <p:ph idx="1"/>
          </p:nvPr>
        </p:nvSpPr>
        <p:spPr/>
        <p:txBody>
          <a:bodyPr/>
          <a:lstStyle/>
          <a:p>
            <a:r>
              <a:rPr lang="en-US" dirty="0" smtClean="0"/>
              <a:t>Parole refers to the conditional freedom granted to inmates</a:t>
            </a:r>
          </a:p>
          <a:p>
            <a:r>
              <a:rPr lang="en-US" dirty="0" smtClean="0"/>
              <a:t>The program is designed to offer opportunities for inmates to go back the society as they continue with the transition to become responsible members of society.</a:t>
            </a:r>
          </a:p>
          <a:p>
            <a:r>
              <a:rPr lang="en-US" dirty="0" smtClean="0"/>
              <a:t>A person might be placed on parole after showing efforts to cooperate and change their behavior even without confinement</a:t>
            </a:r>
          </a:p>
          <a:p>
            <a:r>
              <a:rPr lang="en-US" dirty="0" smtClean="0"/>
              <a:t>Various factors must however be considered which include age, marital status, criminal history, and the kind of remorse they show.</a:t>
            </a:r>
            <a:endParaRPr lang="en-US" dirty="0"/>
          </a:p>
        </p:txBody>
      </p:sp>
    </p:spTree>
    <p:extLst>
      <p:ext uri="{BB962C8B-B14F-4D97-AF65-F5344CB8AC3E}">
        <p14:creationId xmlns:p14="http://schemas.microsoft.com/office/powerpoint/2010/main" val="4108989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Types of Parole</a:t>
            </a:r>
            <a:endParaRPr lang="en-US" dirty="0"/>
          </a:p>
        </p:txBody>
      </p:sp>
      <p:sp>
        <p:nvSpPr>
          <p:cNvPr id="3" name="Content Placeholder 2"/>
          <p:cNvSpPr>
            <a:spLocks noGrp="1"/>
          </p:cNvSpPr>
          <p:nvPr>
            <p:ph idx="1"/>
          </p:nvPr>
        </p:nvSpPr>
        <p:spPr/>
        <p:txBody>
          <a:bodyPr/>
          <a:lstStyle/>
          <a:p>
            <a:r>
              <a:rPr lang="en-US" dirty="0" smtClean="0"/>
              <a:t>There are three common types of parole</a:t>
            </a:r>
          </a:p>
          <a:p>
            <a:r>
              <a:rPr lang="en-US" dirty="0" smtClean="0"/>
              <a:t>They are discretionary, expiatory, and mandatory parole</a:t>
            </a:r>
          </a:p>
          <a:p>
            <a:r>
              <a:rPr lang="en-US" dirty="0" smtClean="0"/>
              <a:t>Discretionary parole applies to an individual who is eligible for parole</a:t>
            </a:r>
          </a:p>
          <a:p>
            <a:r>
              <a:rPr lang="en-US" dirty="0" smtClean="0"/>
              <a:t>Mandatory parole is applied when one has stayed in prison for a certain number of years</a:t>
            </a:r>
          </a:p>
          <a:p>
            <a:r>
              <a:rPr lang="en-US" dirty="0" smtClean="0"/>
              <a:t>Expiatory release on the other hand is applied when one has served their entire jail term. </a:t>
            </a:r>
            <a:endParaRPr lang="en-US" dirty="0"/>
          </a:p>
        </p:txBody>
      </p:sp>
    </p:spTree>
    <p:extLst>
      <p:ext uri="{BB962C8B-B14F-4D97-AF65-F5344CB8AC3E}">
        <p14:creationId xmlns:p14="http://schemas.microsoft.com/office/powerpoint/2010/main" val="253337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Community Correction</a:t>
            </a:r>
            <a:endParaRPr lang="en-US" dirty="0"/>
          </a:p>
        </p:txBody>
      </p:sp>
      <p:sp>
        <p:nvSpPr>
          <p:cNvPr id="3" name="Content Placeholder 2"/>
          <p:cNvSpPr>
            <a:spLocks noGrp="1"/>
          </p:cNvSpPr>
          <p:nvPr>
            <p:ph idx="1"/>
          </p:nvPr>
        </p:nvSpPr>
        <p:spPr/>
        <p:txBody>
          <a:bodyPr/>
          <a:lstStyle/>
          <a:p>
            <a:r>
              <a:rPr lang="en-US" dirty="0" smtClean="0"/>
              <a:t>Community corrections are programs set for various objectives.</a:t>
            </a:r>
          </a:p>
          <a:p>
            <a:r>
              <a:rPr lang="en-US" dirty="0" smtClean="0"/>
              <a:t>Some of these include using restorative justice to address the needs of victims, rehabilitation, and using surveillance to prevent criminal behavior. </a:t>
            </a:r>
          </a:p>
          <a:p>
            <a:r>
              <a:rPr lang="en-US" dirty="0" smtClean="0"/>
              <a:t>There are certain elements that are key in making up community corrections.</a:t>
            </a:r>
          </a:p>
          <a:p>
            <a:r>
              <a:rPr lang="en-US" dirty="0" smtClean="0"/>
              <a:t>Some of them are employment assistance, ensuring public safety, counselling, and educational training.</a:t>
            </a:r>
            <a:endParaRPr lang="en-US" dirty="0"/>
          </a:p>
        </p:txBody>
      </p:sp>
    </p:spTree>
    <p:extLst>
      <p:ext uri="{BB962C8B-B14F-4D97-AF65-F5344CB8AC3E}">
        <p14:creationId xmlns:p14="http://schemas.microsoft.com/office/powerpoint/2010/main" val="1711495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Community Work</a:t>
            </a:r>
            <a:endParaRPr lang="en-US" dirty="0"/>
          </a:p>
        </p:txBody>
      </p:sp>
      <p:sp>
        <p:nvSpPr>
          <p:cNvPr id="3" name="Content Placeholder 2"/>
          <p:cNvSpPr>
            <a:spLocks noGrp="1"/>
          </p:cNvSpPr>
          <p:nvPr>
            <p:ph idx="1"/>
          </p:nvPr>
        </p:nvSpPr>
        <p:spPr/>
        <p:txBody>
          <a:bodyPr/>
          <a:lstStyle/>
          <a:p>
            <a:r>
              <a:rPr lang="en-US" dirty="0" smtClean="0"/>
              <a:t>Community work is used in my area</a:t>
            </a:r>
          </a:p>
          <a:p>
            <a:r>
              <a:rPr lang="en-US" dirty="0" smtClean="0"/>
              <a:t>Individuals set free are subjected to compulsory community work with no pay</a:t>
            </a:r>
          </a:p>
          <a:p>
            <a:r>
              <a:rPr lang="en-US" dirty="0" smtClean="0"/>
              <a:t>They are monitored to see their attitude towards work and other members of the society</a:t>
            </a:r>
          </a:p>
          <a:p>
            <a:r>
              <a:rPr lang="en-US" dirty="0" smtClean="0"/>
              <a:t>The programs runs for a period of three months to one year depending on the progress of the victim. </a:t>
            </a:r>
            <a:endParaRPr lang="en-US" dirty="0"/>
          </a:p>
        </p:txBody>
      </p:sp>
    </p:spTree>
    <p:extLst>
      <p:ext uri="{BB962C8B-B14F-4D97-AF65-F5344CB8AC3E}">
        <p14:creationId xmlns:p14="http://schemas.microsoft.com/office/powerpoint/2010/main" val="50294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Benefits of Community Work</a:t>
            </a:r>
            <a:endParaRPr lang="en-US" dirty="0"/>
          </a:p>
        </p:txBody>
      </p:sp>
      <p:sp>
        <p:nvSpPr>
          <p:cNvPr id="3" name="Content Placeholder 2"/>
          <p:cNvSpPr>
            <a:spLocks noGrp="1"/>
          </p:cNvSpPr>
          <p:nvPr>
            <p:ph idx="1"/>
          </p:nvPr>
        </p:nvSpPr>
        <p:spPr/>
        <p:txBody>
          <a:bodyPr/>
          <a:lstStyle/>
          <a:p>
            <a:r>
              <a:rPr lang="en-US" dirty="0" smtClean="0"/>
              <a:t>Community work helps to promote the community work which is beneficial to all people</a:t>
            </a:r>
          </a:p>
          <a:p>
            <a:r>
              <a:rPr lang="en-US" dirty="0" smtClean="0"/>
              <a:t>It serves to instil discipline to the person</a:t>
            </a:r>
          </a:p>
          <a:p>
            <a:r>
              <a:rPr lang="en-US" dirty="0" smtClean="0"/>
              <a:t>It is a good way to incorporate the offender back to the society.</a:t>
            </a:r>
          </a:p>
          <a:p>
            <a:r>
              <a:rPr lang="en-US" dirty="0" smtClean="0"/>
              <a:t>Community work also serves to mold the offender by making them occupied and busy hence cannot think about crimes.</a:t>
            </a:r>
            <a:endParaRPr lang="en-US" dirty="0"/>
          </a:p>
        </p:txBody>
      </p:sp>
    </p:spTree>
    <p:extLst>
      <p:ext uri="{BB962C8B-B14F-4D97-AF65-F5344CB8AC3E}">
        <p14:creationId xmlns:p14="http://schemas.microsoft.com/office/powerpoint/2010/main" val="203841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Success Rate</a:t>
            </a:r>
            <a:endParaRPr lang="en-US" dirty="0"/>
          </a:p>
        </p:txBody>
      </p:sp>
      <p:sp>
        <p:nvSpPr>
          <p:cNvPr id="3" name="Content Placeholder 2"/>
          <p:cNvSpPr>
            <a:spLocks noGrp="1"/>
          </p:cNvSpPr>
          <p:nvPr>
            <p:ph idx="1"/>
          </p:nvPr>
        </p:nvSpPr>
        <p:spPr/>
        <p:txBody>
          <a:bodyPr/>
          <a:lstStyle/>
          <a:p>
            <a:r>
              <a:rPr lang="en-US" dirty="0" smtClean="0"/>
              <a:t>Community correctional systems has proved to be very successful since its inception. </a:t>
            </a:r>
          </a:p>
          <a:p>
            <a:r>
              <a:rPr lang="en-US" dirty="0" smtClean="0"/>
              <a:t>Although it has not been evaluated scientifically, by the mere observation, it is evident that a significant number of offenders have transformed positively. </a:t>
            </a:r>
          </a:p>
          <a:p>
            <a:r>
              <a:rPr lang="en-US" dirty="0" smtClean="0"/>
              <a:t>Literature review indicates that community supervision can reduce </a:t>
            </a:r>
            <a:r>
              <a:rPr lang="en-US" dirty="0"/>
              <a:t>recidivism between 10 and 20 percent</a:t>
            </a:r>
          </a:p>
        </p:txBody>
      </p:sp>
    </p:spTree>
    <p:extLst>
      <p:ext uri="{BB962C8B-B14F-4D97-AF65-F5344CB8AC3E}">
        <p14:creationId xmlns:p14="http://schemas.microsoft.com/office/powerpoint/2010/main" val="1508342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marL="0" indent="-457200">
              <a:lnSpc>
                <a:spcPct val="200000"/>
              </a:lnSpc>
              <a:buNone/>
            </a:pPr>
            <a:r>
              <a:rPr lang="en-US" dirty="0" err="1"/>
              <a:t>Peschke</a:t>
            </a:r>
            <a:r>
              <a:rPr lang="en-US" dirty="0"/>
              <a:t>, M., &amp; </a:t>
            </a:r>
            <a:r>
              <a:rPr lang="en-US" dirty="0" err="1"/>
              <a:t>Lippert</a:t>
            </a:r>
            <a:r>
              <a:rPr lang="en-US" dirty="0"/>
              <a:t>, B. (2020). </a:t>
            </a:r>
            <a:r>
              <a:rPr lang="en-US" i="1" dirty="0"/>
              <a:t>U.S. Patent No. 10,816,631</a:t>
            </a:r>
            <a:r>
              <a:rPr lang="en-US" dirty="0"/>
              <a:t>. Washington, DC: U.S. Patent and Trademark Office.</a:t>
            </a:r>
          </a:p>
        </p:txBody>
      </p:sp>
    </p:spTree>
    <p:extLst>
      <p:ext uri="{BB962C8B-B14F-4D97-AF65-F5344CB8AC3E}">
        <p14:creationId xmlns:p14="http://schemas.microsoft.com/office/powerpoint/2010/main" val="270819693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155</TotalTime>
  <Words>1205</Words>
  <Application>Microsoft Office PowerPoint</Application>
  <PresentationFormat>Custom</PresentationFormat>
  <Paragraphs>75</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U.S Corrections System</vt:lpstr>
      <vt:lpstr>U.S Correctional System</vt:lpstr>
      <vt:lpstr>Examples of Correctional Systems</vt:lpstr>
      <vt:lpstr>Models of Correctional System</vt:lpstr>
      <vt:lpstr>Jail Versus Prison</vt:lpstr>
      <vt:lpstr>Parole </vt:lpstr>
      <vt:lpstr>Types of Parole</vt:lpstr>
      <vt:lpstr>Community Correction</vt:lpstr>
      <vt:lpstr>Community Work</vt:lpstr>
      <vt:lpstr>Benefits of Community Work</vt:lpstr>
      <vt:lpstr>Success Rate</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Jurgen</dc:creator>
  <cp:lastModifiedBy>Simon</cp:lastModifiedBy>
  <cp:revision>14</cp:revision>
  <dcterms:created xsi:type="dcterms:W3CDTF">2021-02-08T17:22:24Z</dcterms:created>
  <dcterms:modified xsi:type="dcterms:W3CDTF">2021-02-09T01:21:08Z</dcterms:modified>
</cp:coreProperties>
</file>